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1403" r:id="rId5"/>
    <p:sldId id="1567" r:id="rId7"/>
    <p:sldId id="1568" r:id="rId8"/>
    <p:sldId id="1569" r:id="rId9"/>
    <p:sldId id="1734" r:id="rId10"/>
    <p:sldId id="1735" r:id="rId11"/>
    <p:sldId id="1736" r:id="rId12"/>
    <p:sldId id="1737" r:id="rId13"/>
    <p:sldId id="1738" r:id="rId14"/>
    <p:sldId id="1739" r:id="rId15"/>
    <p:sldId id="1740" r:id="rId16"/>
    <p:sldId id="1741" r:id="rId17"/>
    <p:sldId id="1742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019300" y="2435225"/>
            <a:ext cx="3173095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zh-CN" sz="5400" b="1" spc="300">
                <a:solidFill>
                  <a:srgbClr val="2FADA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altLang="zh-CN" sz="5400" b="1" spc="300">
              <a:solidFill>
                <a:srgbClr val="2FADAC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3072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3.检查喷油控制信号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19490" name="图片 309251" descr="imag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2905" y="2164715"/>
            <a:ext cx="4419600" cy="371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/>
        </p:nvSpPr>
        <p:spPr>
          <a:xfrm>
            <a:off x="895350" y="2507615"/>
            <a:ext cx="2662555" cy="2049780"/>
          </a:xfrm>
          <a:prstGeom prst="wedgeRoundRectCallout">
            <a:avLst>
              <a:gd name="adj1" fmla="val 78264"/>
              <a:gd name="adj2" fmla="val -1462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z="20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脱开喷油器连接器，接通点火开关，检查连接器线束端电源线的电压，应为蓄电池电压12V。</a:t>
            </a:r>
            <a:endParaRPr lang="zh-CN" altLang="zh-CN" sz="200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043035" y="3384550"/>
            <a:ext cx="2519680" cy="1499870"/>
          </a:xfrm>
          <a:prstGeom prst="wedgeRoundRectCallout">
            <a:avLst>
              <a:gd name="adj1" fmla="val -64112"/>
              <a:gd name="adj2" fmla="val -1778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若无电压，应检查点火开关至喷油器电源线之间的线路是否正常。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3072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4.检查喷油状况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161020" y="1483360"/>
            <a:ext cx="2662555" cy="1040765"/>
          </a:xfrm>
          <a:prstGeom prst="wedgeRoundRectCallout">
            <a:avLst>
              <a:gd name="adj1" fmla="val -70462"/>
              <a:gd name="adj2" fmla="val 296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z="20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专用的检测设备--喷油器清洗检测仪</a:t>
            </a:r>
            <a:endParaRPr lang="zh-CN" altLang="zh-CN" sz="200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109980" y="2671445"/>
            <a:ext cx="3274695" cy="3370580"/>
          </a:xfrm>
          <a:prstGeom prst="wedgeRoundRectCallout">
            <a:avLst>
              <a:gd name="adj1" fmla="val 66773"/>
              <a:gd name="adj2" fmla="val -2695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对汽车喷油器进行清洗检测的仪器，可以模拟发动机的各种工况，对汽车的喷油器进行清洗并进行检测，有些厂家生产的设备还可对汽车喷油器及供油系统进行免拆清洗。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9980" y="869950"/>
            <a:ext cx="2540635" cy="5481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3072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4.检查喷油状况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161020" y="2468245"/>
            <a:ext cx="3284855" cy="2642235"/>
          </a:xfrm>
          <a:prstGeom prst="wedgeRoundRectCallout">
            <a:avLst>
              <a:gd name="adj1" fmla="val -72250"/>
              <a:gd name="adj2" fmla="val -3437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标准喷油量为45~75ml，各缸喷油量误差不得超过平均喷油量的</a:t>
            </a:r>
            <a:r>
              <a:rPr lang="zh-CN" altLang="zh-CN" sz="200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5％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,且喷油器关闭后在正常工作压力下1min内喷油器不得滴漏两滴以上油滴。</a:t>
            </a:r>
            <a:endParaRPr lang="zh-CN" altLang="zh-CN" sz="200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120775" y="2524125"/>
            <a:ext cx="3274695" cy="2243455"/>
          </a:xfrm>
          <a:prstGeom prst="wedgeRoundRectCallout">
            <a:avLst>
              <a:gd name="adj1" fmla="val 66773"/>
              <a:gd name="adj2" fmla="val -2695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①喷油量检查：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将喷油器从车上拆下，安装到喷油器清洗仪上。通电15s，观察量筒所测出的喷油器</a:t>
            </a:r>
            <a:r>
              <a:rPr lang="zh-CN" altLang="zh-CN" sz="200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喷油量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9980" y="869950"/>
            <a:ext cx="2540635" cy="5481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3072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4.检查喷油状况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120775" y="2468245"/>
            <a:ext cx="3274695" cy="2762885"/>
          </a:xfrm>
          <a:prstGeom prst="wedgeRoundRectCallout">
            <a:avLst>
              <a:gd name="adj1" fmla="val 66773"/>
              <a:gd name="adj2" fmla="val -2695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②雾化情况检查：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喷油器应形成一个雾化良好的</a:t>
            </a:r>
            <a:r>
              <a:rPr lang="zh-CN" altLang="zh-CN" sz="200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锥状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的</a:t>
            </a:r>
            <a:r>
              <a:rPr lang="zh-CN" altLang="zh-CN" sz="200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油束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，并不得有偏斜，且</a:t>
            </a:r>
            <a:r>
              <a:rPr lang="zh-CN" altLang="zh-CN" sz="200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油雾应细小、均匀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，各油束间隔角度应符合原厂规定。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9980" y="869950"/>
            <a:ext cx="2540635" cy="5481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45000" y="2689225"/>
            <a:ext cx="6712585" cy="2052320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是电控燃油喷射系统中一个重要的执行元件，其作用是在ECU的控制下，将汽油呈</a:t>
              </a:r>
              <a:r>
                <a:rPr lang="zh-CN" altLang="zh-CN" sz="2400" b="1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雾状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定时定量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喷入进气歧管内。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46787" name="图片 236547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9050" y="2327275"/>
            <a:ext cx="4278630" cy="3536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/>
        </p:nvSpPr>
        <p:spPr>
          <a:xfrm>
            <a:off x="1871345" y="3931285"/>
            <a:ext cx="3469005" cy="1932305"/>
          </a:xfrm>
          <a:prstGeom prst="wedgeRoundRectCallout">
            <a:avLst>
              <a:gd name="adj1" fmla="val 44362"/>
              <a:gd name="adj2" fmla="val -6570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通过绝缘垫圈安装在进气歧管或进气道附近的缸盖上，并用燃油分配管将其位置固定。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1769745" y="1520190"/>
            <a:ext cx="53657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EFI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系统中使用的喷油器是电磁式的。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4921885" y="2444115"/>
            <a:ext cx="1971675" cy="1969770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13" y="1752"/>
              <a:ext cx="1165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要求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984250" y="1795145"/>
            <a:ext cx="2880995" cy="1127125"/>
          </a:xfrm>
          <a:prstGeom prst="wedgeRoundRectCallout">
            <a:avLst>
              <a:gd name="adj1" fmla="val 73561"/>
              <a:gd name="adj2" fmla="val 4600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良好的雾化能力和适当的喷雾形状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637145" y="1795145"/>
            <a:ext cx="2880995" cy="727710"/>
          </a:xfrm>
          <a:prstGeom prst="wedgeRoundRectCallout">
            <a:avLst>
              <a:gd name="adj1" fmla="val -53085"/>
              <a:gd name="adj2" fmla="val 10907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良好的流量特性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155700" y="4413885"/>
            <a:ext cx="2880995" cy="741680"/>
          </a:xfrm>
          <a:prstGeom prst="wedgeRoundRectCallout">
            <a:avLst>
              <a:gd name="adj1" fmla="val 72547"/>
              <a:gd name="adj2" fmla="val -619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良好的防积炭功能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182235" y="5274310"/>
            <a:ext cx="1812925" cy="697230"/>
          </a:xfrm>
          <a:prstGeom prst="wedgeRoundRectCallout">
            <a:avLst>
              <a:gd name="adj1" fmla="val -12346"/>
              <a:gd name="adj2" fmla="val -13269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使用寿命长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903845" y="4458335"/>
            <a:ext cx="1812925" cy="697230"/>
          </a:xfrm>
          <a:prstGeom prst="wedgeRoundRectCallout">
            <a:avLst>
              <a:gd name="adj1" fmla="val -58196"/>
              <a:gd name="adj2" fmla="val -987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结构简单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990215" y="2088515"/>
            <a:ext cx="89535" cy="3359785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4780280" y="1627505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780280" y="3310890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4780280" y="4951730"/>
            <a:ext cx="146050" cy="914400"/>
          </a:xfrm>
          <a:prstGeom prst="lef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6354445" y="3151505"/>
            <a:ext cx="637540" cy="15938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388100" y="4065905"/>
            <a:ext cx="637540" cy="15938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6454775" y="5706745"/>
            <a:ext cx="637540" cy="15938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6454775" y="4792345"/>
            <a:ext cx="637540" cy="15938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7284" name="矩形 97283"/>
          <p:cNvSpPr/>
          <p:nvPr/>
        </p:nvSpPr>
        <p:spPr>
          <a:xfrm>
            <a:off x="1561465" y="3026410"/>
            <a:ext cx="12211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喷油器分类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9750" y="176212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结构原理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0280" y="122618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轴针式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80280" y="2088515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6613525" y="2164715"/>
            <a:ext cx="671830" cy="569595"/>
          </a:xfrm>
          <a:prstGeom prst="wedgeRoundRectCallout">
            <a:avLst>
              <a:gd name="adj1" fmla="val -120037"/>
              <a:gd name="adj2" fmla="val -837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30000"/>
              </a:lnSpc>
            </a:pPr>
            <a:r>
              <a:rPr lang="zh-CN"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</a:t>
            </a:r>
            <a:endParaRPr lang="zh-CN" altLang="zh-CN" sz="2000" b="1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72460" y="344551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电阻大小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26330" y="2908935"/>
            <a:ext cx="126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9825" y="3739515"/>
            <a:ext cx="126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92315" y="3739515"/>
            <a:ext cx="27197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电阻约为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2~3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85355" y="2908935"/>
            <a:ext cx="27197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电阻约为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13~17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9470390" y="1762125"/>
            <a:ext cx="1950720" cy="937260"/>
          </a:xfrm>
          <a:prstGeom prst="wedgeRoundRectCallout">
            <a:avLst>
              <a:gd name="adj1" fmla="val -46321"/>
              <a:gd name="adj2" fmla="val 8807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30000"/>
              </a:lnSpc>
            </a:pPr>
            <a:r>
              <a:rPr lang="zh-CN"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国内采用高阻喷油器</a:t>
            </a:r>
            <a:endParaRPr lang="zh-CN" altLang="zh-CN" sz="2000" b="1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72460" y="508635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驱动方式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26330" y="454914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电压驱动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49825" y="5448300"/>
            <a:ext cx="1607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电流驱动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96455" y="4549775"/>
            <a:ext cx="3284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适用于高阻值喷油器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96455" y="5344160"/>
            <a:ext cx="3284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适用于低阻值喷油器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6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7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9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0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6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7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2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3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20" grpId="0" bldLvl="0" animBg="1"/>
      <p:bldP spid="3" grpId="0" animBg="1"/>
      <p:bldP spid="11" grpId="0" animBg="1"/>
      <p:bldP spid="12" grpId="0" bldLvl="0" animBg="1"/>
      <p:bldP spid="26" grpId="0" bldLvl="0" animBg="1"/>
      <p:bldP spid="5" grpId="0" animBg="1"/>
      <p:bldP spid="1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3346" name="图片 303107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9990" y="1226185"/>
            <a:ext cx="2733040" cy="4820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6858635" y="1903095"/>
            <a:ext cx="1033780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12995" y="2066290"/>
            <a:ext cx="648970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999990" y="3267710"/>
            <a:ext cx="856615" cy="381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346065" y="3742690"/>
            <a:ext cx="511175" cy="3232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561965" y="4780915"/>
            <a:ext cx="589915" cy="3378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335" name="爆炸形 2 56334"/>
          <p:cNvSpPr/>
          <p:nvPr/>
        </p:nvSpPr>
        <p:spPr>
          <a:xfrm>
            <a:off x="1220470" y="1852613"/>
            <a:ext cx="1441450" cy="576262"/>
          </a:xfrm>
          <a:prstGeom prst="irregularSeal2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电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56349" name="组合 56348"/>
          <p:cNvGrpSpPr/>
          <p:nvPr/>
        </p:nvGrpSpPr>
        <p:grpSpPr>
          <a:xfrm>
            <a:off x="1218883" y="2427288"/>
            <a:ext cx="1871662" cy="792162"/>
            <a:chOff x="566" y="1207"/>
            <a:chExt cx="1179" cy="499"/>
          </a:xfrm>
        </p:grpSpPr>
        <p:sp>
          <p:nvSpPr>
            <p:cNvPr id="8199" name="圆角矩形 56326"/>
            <p:cNvSpPr/>
            <p:nvPr/>
          </p:nvSpPr>
          <p:spPr>
            <a:xfrm>
              <a:off x="566" y="1434"/>
              <a:ext cx="908" cy="272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文本框 56327"/>
            <p:cNvSpPr txBox="1"/>
            <p:nvPr/>
          </p:nvSpPr>
          <p:spPr>
            <a:xfrm>
              <a:off x="657" y="1434"/>
              <a:ext cx="10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电磁线圈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8201" name="下箭头 56335"/>
            <p:cNvSpPr/>
            <p:nvPr/>
          </p:nvSpPr>
          <p:spPr>
            <a:xfrm>
              <a:off x="930" y="1207"/>
              <a:ext cx="136" cy="227"/>
            </a:xfrm>
            <a:prstGeom prst="downArrow">
              <a:avLst>
                <a:gd name="adj1" fmla="val 50000"/>
                <a:gd name="adj2" fmla="val 41720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6350" name="组合 56349"/>
          <p:cNvGrpSpPr/>
          <p:nvPr/>
        </p:nvGrpSpPr>
        <p:grpSpPr>
          <a:xfrm>
            <a:off x="1218883" y="3219450"/>
            <a:ext cx="2160587" cy="865188"/>
            <a:chOff x="566" y="1706"/>
            <a:chExt cx="1361" cy="545"/>
          </a:xfrm>
        </p:grpSpPr>
        <p:sp>
          <p:nvSpPr>
            <p:cNvPr id="8203" name="圆角矩形 56328"/>
            <p:cNvSpPr/>
            <p:nvPr/>
          </p:nvSpPr>
          <p:spPr>
            <a:xfrm>
              <a:off x="566" y="1978"/>
              <a:ext cx="908" cy="27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文本框 56329"/>
            <p:cNvSpPr txBox="1"/>
            <p:nvPr/>
          </p:nvSpPr>
          <p:spPr>
            <a:xfrm>
              <a:off x="837" y="1978"/>
              <a:ext cx="90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阀针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8205" name="文本框 56330"/>
            <p:cNvSpPr txBox="1"/>
            <p:nvPr/>
          </p:nvSpPr>
          <p:spPr>
            <a:xfrm>
              <a:off x="1202" y="1706"/>
              <a:ext cx="72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电磁力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8206" name="下箭头 56336"/>
            <p:cNvSpPr/>
            <p:nvPr/>
          </p:nvSpPr>
          <p:spPr>
            <a:xfrm>
              <a:off x="930" y="1752"/>
              <a:ext cx="136" cy="227"/>
            </a:xfrm>
            <a:prstGeom prst="downArrow">
              <a:avLst>
                <a:gd name="adj1" fmla="val 50000"/>
                <a:gd name="adj2" fmla="val 41720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6351" name="组合 56350"/>
          <p:cNvGrpSpPr/>
          <p:nvPr/>
        </p:nvGrpSpPr>
        <p:grpSpPr>
          <a:xfrm>
            <a:off x="1147445" y="4156075"/>
            <a:ext cx="3382963" cy="1079500"/>
            <a:chOff x="521" y="2296"/>
            <a:chExt cx="2131" cy="680"/>
          </a:xfrm>
        </p:grpSpPr>
        <p:sp>
          <p:nvSpPr>
            <p:cNvPr id="8208" name="圆角矩形 56331"/>
            <p:cNvSpPr/>
            <p:nvPr/>
          </p:nvSpPr>
          <p:spPr>
            <a:xfrm>
              <a:off x="521" y="2704"/>
              <a:ext cx="953" cy="27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9" name="文本框 56332"/>
            <p:cNvSpPr txBox="1"/>
            <p:nvPr/>
          </p:nvSpPr>
          <p:spPr>
            <a:xfrm>
              <a:off x="793" y="2704"/>
              <a:ext cx="95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喷油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8210" name="文本框 56333"/>
            <p:cNvSpPr txBox="1"/>
            <p:nvPr/>
          </p:nvSpPr>
          <p:spPr>
            <a:xfrm>
              <a:off x="1156" y="2296"/>
              <a:ext cx="14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克服弹簧弹力，阀针上移，离开阀座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8211" name="下箭头 56337"/>
            <p:cNvSpPr/>
            <p:nvPr/>
          </p:nvSpPr>
          <p:spPr>
            <a:xfrm>
              <a:off x="930" y="2296"/>
              <a:ext cx="136" cy="408"/>
            </a:xfrm>
            <a:prstGeom prst="downArrow">
              <a:avLst>
                <a:gd name="adj1" fmla="val 50000"/>
                <a:gd name="adj2" fmla="val 75000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6339" name="爆炸形 2 56338"/>
          <p:cNvSpPr/>
          <p:nvPr/>
        </p:nvSpPr>
        <p:spPr>
          <a:xfrm>
            <a:off x="9353868" y="1657668"/>
            <a:ext cx="1441450" cy="576262"/>
          </a:xfrm>
          <a:prstGeom prst="irregularSeal2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电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15475" y="3716655"/>
            <a:ext cx="1553845" cy="433070"/>
            <a:chOff x="15504" y="5570"/>
            <a:chExt cx="2447" cy="682"/>
          </a:xfrm>
        </p:grpSpPr>
        <p:sp>
          <p:nvSpPr>
            <p:cNvPr id="8214" name="圆角矩形 56341"/>
            <p:cNvSpPr/>
            <p:nvPr/>
          </p:nvSpPr>
          <p:spPr>
            <a:xfrm>
              <a:off x="15504" y="5570"/>
              <a:ext cx="2270" cy="68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文本框 56342"/>
            <p:cNvSpPr txBox="1"/>
            <p:nvPr/>
          </p:nvSpPr>
          <p:spPr>
            <a:xfrm>
              <a:off x="15681" y="5570"/>
              <a:ext cx="227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阀针落座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8216" name="右箭头 56345"/>
          <p:cNvSpPr/>
          <p:nvPr/>
        </p:nvSpPr>
        <p:spPr>
          <a:xfrm rot="5400000">
            <a:off x="9870440" y="3394075"/>
            <a:ext cx="441960" cy="201295"/>
          </a:xfrm>
          <a:prstGeom prst="rightArrow">
            <a:avLst>
              <a:gd name="adj1" fmla="val 50000"/>
              <a:gd name="adj2" fmla="val 66715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413240" y="4803775"/>
            <a:ext cx="1656080" cy="431800"/>
            <a:chOff x="14879" y="7202"/>
            <a:chExt cx="2608" cy="680"/>
          </a:xfrm>
        </p:grpSpPr>
        <p:sp>
          <p:nvSpPr>
            <p:cNvPr id="8218" name="圆角矩形 56343"/>
            <p:cNvSpPr/>
            <p:nvPr/>
          </p:nvSpPr>
          <p:spPr>
            <a:xfrm>
              <a:off x="14879" y="7202"/>
              <a:ext cx="2383" cy="680"/>
            </a:xfrm>
            <a:prstGeom prst="roundRect">
              <a:avLst>
                <a:gd name="adj" fmla="val 16667"/>
              </a:avLst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文本框 56344"/>
            <p:cNvSpPr txBox="1"/>
            <p:nvPr/>
          </p:nvSpPr>
          <p:spPr>
            <a:xfrm>
              <a:off x="15107" y="7202"/>
              <a:ext cx="238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停止喷油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8220" name="右箭头 56346"/>
          <p:cNvSpPr/>
          <p:nvPr/>
        </p:nvSpPr>
        <p:spPr>
          <a:xfrm rot="5400000">
            <a:off x="9865360" y="4397375"/>
            <a:ext cx="452755" cy="200660"/>
          </a:xfrm>
          <a:prstGeom prst="rightArrow">
            <a:avLst>
              <a:gd name="adj1" fmla="val 50000"/>
              <a:gd name="adj2" fmla="val 66715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515475" y="2708275"/>
            <a:ext cx="1587500" cy="431800"/>
            <a:chOff x="15428" y="3020"/>
            <a:chExt cx="2500" cy="680"/>
          </a:xfrm>
        </p:grpSpPr>
        <p:sp>
          <p:nvSpPr>
            <p:cNvPr id="8222" name="圆角矩形 56339"/>
            <p:cNvSpPr/>
            <p:nvPr/>
          </p:nvSpPr>
          <p:spPr>
            <a:xfrm>
              <a:off x="15428" y="3020"/>
              <a:ext cx="2270" cy="680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文本框 56340"/>
            <p:cNvSpPr txBox="1"/>
            <p:nvPr/>
          </p:nvSpPr>
          <p:spPr>
            <a:xfrm>
              <a:off x="15546" y="3020"/>
              <a:ext cx="2383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弹簧弹力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8224" name="右箭头 56347"/>
          <p:cNvSpPr/>
          <p:nvPr/>
        </p:nvSpPr>
        <p:spPr>
          <a:xfrm rot="5400000">
            <a:off x="9875520" y="2315845"/>
            <a:ext cx="398780" cy="234950"/>
          </a:xfrm>
          <a:prstGeom prst="rightArrow">
            <a:avLst>
              <a:gd name="adj1" fmla="val 50000"/>
              <a:gd name="adj2" fmla="val 66715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3611245" y="5445125"/>
            <a:ext cx="1950720" cy="1115060"/>
          </a:xfrm>
          <a:prstGeom prst="wedgeRoundRectCallout">
            <a:avLst>
              <a:gd name="adj1" fmla="val 88997"/>
              <a:gd name="adj2" fmla="val -701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不喷油时，针阀紧压在阀座上，防止滴油</a:t>
            </a:r>
            <a:endParaRPr lang="zh-CN" altLang="zh-CN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56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56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56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bldLvl="0" animBg="1"/>
      <p:bldP spid="8" grpId="0" bldLvl="0" animBg="1"/>
      <p:bldP spid="9" grpId="0" bldLvl="0" animBg="1"/>
      <p:bldP spid="13" grpId="0" bldLvl="0" animBg="1"/>
      <p:bldP spid="19" grpId="0" bldLvl="0" animBg="1"/>
      <p:bldP spid="56335" grpId="0" bldLvl="0" animBg="1"/>
      <p:bldP spid="56339" grpId="0" bldLvl="0" animBg="1"/>
      <p:bldP spid="36" grpId="0" bldLvl="0" animBg="1"/>
      <p:bldP spid="8224" grpId="0" animBg="1"/>
      <p:bldP spid="8216" grpId="0" animBg="1"/>
      <p:bldP spid="82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3346" name="图片 303107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9990" y="1226185"/>
            <a:ext cx="2733040" cy="4820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圆角矩形标注 35"/>
          <p:cNvSpPr/>
          <p:nvPr/>
        </p:nvSpPr>
        <p:spPr>
          <a:xfrm>
            <a:off x="1104265" y="2597150"/>
            <a:ext cx="3063240" cy="2077720"/>
          </a:xfrm>
          <a:prstGeom prst="wedgeRoundRectCallout">
            <a:avLst>
              <a:gd name="adj1" fmla="val 94237"/>
              <a:gd name="adj2" fmla="val -4385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在喷油器的结构和喷油压力一定时，喷油器的喷油量取决于针阀的开启时间，即电磁线圈的通电时间。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161020" y="3295015"/>
            <a:ext cx="2943860" cy="1958975"/>
          </a:xfrm>
          <a:prstGeom prst="wedgeRoundRectCallout">
            <a:avLst>
              <a:gd name="adj1" fmla="val -101898"/>
              <a:gd name="adj2" fmla="val -3197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回位弹簧弹力对针阀密封性和喷油器断油的干扰程度会产生影响。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5395" name="图片 305156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895" y="3185160"/>
            <a:ext cx="4441825" cy="3167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1257300" y="3617595"/>
            <a:ext cx="1950720" cy="1115060"/>
          </a:xfrm>
          <a:prstGeom prst="wedgeRoundRectCallout">
            <a:avLst>
              <a:gd name="adj1" fmla="val 80631"/>
              <a:gd name="adj2" fmla="val 2300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工作声音清脆均匀，则说明各喷油器工作正常。</a:t>
            </a:r>
            <a:endParaRPr lang="zh-CN" altLang="zh-CN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72235" y="1774190"/>
            <a:ext cx="9958705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30000"/>
              </a:lnSpc>
            </a:pPr>
            <a:r>
              <a:rPr lang="en-US" altLang="zh-CN" sz="2400" b="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 b="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热机后怠速运转，用旋具或触杆式听诊器接触喷油器测听各缸喷油器工作的声音，可听到或感觉到</a:t>
            </a:r>
            <a:r>
              <a:rPr lang="zh-CN" sz="2400" b="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与转速成正比</a:t>
            </a:r>
            <a:r>
              <a:rPr lang="zh-CN" sz="2400" b="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的喷油频率，且</a:t>
            </a:r>
            <a:r>
              <a:rPr lang="zh-CN" sz="2400" b="0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随转速的升高而加快</a:t>
            </a:r>
            <a:r>
              <a:rPr lang="zh-CN" sz="2400" b="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——这是针阀开闭时的工作声。</a:t>
            </a:r>
            <a:endParaRPr lang="zh-CN" altLang="en-US" sz="2400" b="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379220" y="5326380"/>
            <a:ext cx="1950720" cy="1115060"/>
          </a:xfrm>
          <a:prstGeom prst="wedgeRoundRectCallout">
            <a:avLst>
              <a:gd name="adj1" fmla="val 78352"/>
              <a:gd name="adj2" fmla="val -4350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某缸喷油器工作声音很小，则可能是针阀卡滞。</a:t>
            </a:r>
            <a:endParaRPr lang="zh-CN" altLang="zh-CN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380220" y="4053840"/>
            <a:ext cx="1950720" cy="1430655"/>
          </a:xfrm>
          <a:prstGeom prst="wedgeRoundRectCallout">
            <a:avLst>
              <a:gd name="adj1" fmla="val -82096"/>
              <a:gd name="adj2" fmla="val -2137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若听不见某缸喷油器的工作声音则说明该缸喷油器不工作。</a:t>
            </a:r>
            <a:endParaRPr lang="zh-CN" altLang="zh-CN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2760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1.检查喷油器工作情况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 bldLvl="0" animBg="1"/>
      <p:bldP spid="2" grpId="0" bldLvl="0" animBg="1"/>
      <p:bldP spid="3" grpId="0" bldLvl="0" animBg="1"/>
      <p:bldP spid="10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6418" name="图片 306179" descr="imag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7870" y="2054225"/>
            <a:ext cx="4427220" cy="3926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1236345" y="2404110"/>
            <a:ext cx="2662555" cy="2049780"/>
          </a:xfrm>
          <a:prstGeom prst="wedgeRoundRectCallout">
            <a:avLst>
              <a:gd name="adj1" fmla="val 78264"/>
              <a:gd name="adj2" fmla="val -1462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断开点火开关，拔下喷油器的插头，用万用表电阻档测量喷油器线圈的电阻值。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379220" y="4941570"/>
            <a:ext cx="2519680" cy="1499870"/>
          </a:xfrm>
          <a:prstGeom prst="wedgeRoundRectCallout">
            <a:avLst>
              <a:gd name="adj1" fmla="val 78352"/>
              <a:gd name="adj2" fmla="val -4350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喷油器按阻值可分为低阻和高阻两种，低阻2～3Ω，高阻13～17Ω。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424670" y="2259330"/>
            <a:ext cx="2143125" cy="1622425"/>
          </a:xfrm>
          <a:prstGeom prst="wedgeRoundRectCallout">
            <a:avLst>
              <a:gd name="adj1" fmla="val -82096"/>
              <a:gd name="adj2" fmla="val -2137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检测时，对照相关标准，若不符合要求，则应更换喷油器。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3072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2.检测喷油器线圈的电阻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  <p:bldP spid="3" grpId="0" bldLvl="0" animBg="1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WPS 演示</Application>
  <PresentationFormat>宽屏</PresentationFormat>
  <Paragraphs>164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180</cp:revision>
  <dcterms:created xsi:type="dcterms:W3CDTF">2018-12-17T02:56:00Z</dcterms:created>
  <dcterms:modified xsi:type="dcterms:W3CDTF">2025-01-08T07:20:48Z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E2E628B81A45410DBBF398E4ED6882AC_12</vt:lpwstr>
  </property>
</Properties>
</file>